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rial Rounded MT Bold" panose="020F0704030504030204" pitchFamily="34" charset="0"/>
      <p:regular r:id="rId14"/>
    </p:embeddedFon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2" d="100"/>
          <a:sy n="32" d="100"/>
        </p:scale>
        <p:origin x="77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Accenture%20'Social%20Buzz'\Task3_Final%20Content%20Datas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[Task3_Final Content Dataset.xlsx]Monthly_performance!PivotTable1</c:name>
    <c:fmtId val="6"/>
  </c:pivotSource>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Arial Rounded MT Bold" panose="020F0704030504030204" pitchFamily="34" charset="0"/>
                <a:ea typeface="+mn-ea"/>
                <a:cs typeface="+mn-cs"/>
              </a:defRPr>
            </a:pPr>
            <a:r>
              <a:rPr lang="en-US" sz="2800">
                <a:latin typeface="Arial Rounded MT Bold" panose="020F0704030504030204" pitchFamily="34" charset="0"/>
              </a:rPr>
              <a:t>Content Monthly Performance</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title>
    <c:autoTitleDeleted val="0"/>
    <c:pivotFmts>
      <c:pivotFmt>
        <c:idx val="0"/>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accent1"/>
            </a:solidFill>
            <a:ln w="9525">
              <a:solidFill>
                <a:schemeClr val="accent1"/>
              </a:solidFill>
              <a:round/>
            </a:ln>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lumMod val="60000"/>
                <a:lumOff val="40000"/>
              </a:schemeClr>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tx1"/>
            </a:solidFill>
            <a:ln w="9525">
              <a:solidFill>
                <a:schemeClr val="accent1">
                  <a:lumMod val="60000"/>
                  <a:lumOff val="40000"/>
                </a:schemeClr>
              </a:solidFill>
              <a:round/>
            </a:ln>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lumMod val="60000"/>
                <a:lumOff val="40000"/>
              </a:schemeClr>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tx1"/>
            </a:solidFill>
            <a:ln w="9525">
              <a:solidFill>
                <a:schemeClr val="accent1">
                  <a:lumMod val="60000"/>
                  <a:lumOff val="40000"/>
                </a:schemeClr>
              </a:solidFill>
              <a:round/>
            </a:ln>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28575" cap="rnd">
            <a:solidFill>
              <a:schemeClr val="accent1">
                <a:lumMod val="60000"/>
                <a:lumOff val="40000"/>
              </a:schemeClr>
            </a:solidFill>
            <a:round/>
          </a:ln>
          <a:effectLst/>
          <a:scene3d>
            <a:camera prst="orthographicFront">
              <a:rot lat="0" lon="0" rev="0"/>
            </a:camera>
            <a:lightRig rig="threePt" dir="t">
              <a:rot lat="0" lon="0" rev="1200000"/>
            </a:lightRig>
          </a:scene3d>
          <a:sp3d>
            <a:bevelT w="63500" h="25400"/>
          </a:sp3d>
        </c:spPr>
        <c:marker>
          <c:symbol val="circle"/>
          <c:size val="5"/>
          <c:spPr>
            <a:solidFill>
              <a:schemeClr val="tx1"/>
            </a:solidFill>
            <a:ln w="9525">
              <a:solidFill>
                <a:schemeClr val="accent1">
                  <a:lumMod val="60000"/>
                  <a:lumOff val="40000"/>
                </a:schemeClr>
              </a:solidFill>
              <a:round/>
            </a:ln>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Monthly_performance!$B$3</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Monthly_performance!$A$4:$A$16</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Monthly_performance!$B$4:$B$16</c:f>
              <c:numCache>
                <c:formatCode>General</c:formatCode>
                <c:ptCount val="12"/>
                <c:pt idx="0">
                  <c:v>82938</c:v>
                </c:pt>
                <c:pt idx="1">
                  <c:v>75509</c:v>
                </c:pt>
                <c:pt idx="2">
                  <c:v>78915</c:v>
                </c:pt>
                <c:pt idx="3">
                  <c:v>78598</c:v>
                </c:pt>
                <c:pt idx="4">
                  <c:v>86293</c:v>
                </c:pt>
                <c:pt idx="5">
                  <c:v>80369</c:v>
                </c:pt>
                <c:pt idx="6">
                  <c:v>82464</c:v>
                </c:pt>
                <c:pt idx="7">
                  <c:v>82176</c:v>
                </c:pt>
                <c:pt idx="8">
                  <c:v>80077</c:v>
                </c:pt>
                <c:pt idx="9">
                  <c:v>82810</c:v>
                </c:pt>
                <c:pt idx="10">
                  <c:v>82333</c:v>
                </c:pt>
                <c:pt idx="11">
                  <c:v>81163</c:v>
                </c:pt>
              </c:numCache>
            </c:numRef>
          </c:val>
          <c:smooth val="0"/>
          <c:extLst>
            <c:ext xmlns:c16="http://schemas.microsoft.com/office/drawing/2014/chart" uri="{C3380CC4-5D6E-409C-BE32-E72D297353CC}">
              <c16:uniqueId val="{00000000-12E3-428B-AC8C-64C791ABDCC8}"/>
            </c:ext>
          </c:extLst>
        </c:ser>
        <c:dLbls>
          <c:showLegendKey val="0"/>
          <c:showVal val="0"/>
          <c:showCatName val="0"/>
          <c:showSerName val="0"/>
          <c:showPercent val="0"/>
          <c:showBubbleSize val="0"/>
        </c:dLbls>
        <c:smooth val="0"/>
        <c:axId val="971485503"/>
        <c:axId val="1223338175"/>
      </c:lineChart>
      <c:catAx>
        <c:axId val="971485503"/>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b="0">
                    <a:latin typeface="+mn-lt"/>
                  </a:rPr>
                  <a:t>Month</a:t>
                </a: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3338175"/>
        <c:crosses val="autoZero"/>
        <c:auto val="1"/>
        <c:lblAlgn val="ctr"/>
        <c:lblOffset val="100"/>
        <c:noMultiLvlLbl val="0"/>
      </c:catAx>
      <c:valAx>
        <c:axId val="12233381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latin typeface="+mn-lt"/>
                  </a:rPr>
                  <a:t>Aggregate Popularity Score</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714855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[Task3_Final Content Dataset.xlsx]Sheet4!PivotTable3</c:name>
    <c:fmtId val="8"/>
  </c:pivotSource>
  <c:chart>
    <c:title>
      <c:tx>
        <c:rich>
          <a:bodyPr rot="0" spcFirstLastPara="1" vertOverflow="ellipsis" vert="horz" wrap="square" anchor="ctr" anchorCtr="1"/>
          <a:lstStyle/>
          <a:p>
            <a:pPr>
              <a:defRPr sz="2800" b="1" i="0" u="none" strike="noStrike" kern="1200" spc="0" baseline="0">
                <a:solidFill>
                  <a:schemeClr val="tx1">
                    <a:lumMod val="65000"/>
                    <a:lumOff val="35000"/>
                  </a:schemeClr>
                </a:solidFill>
                <a:latin typeface="+mn-lt"/>
                <a:ea typeface="+mn-ea"/>
                <a:cs typeface="+mn-cs"/>
              </a:defRPr>
            </a:pPr>
            <a:r>
              <a:rPr lang="en-US" sz="2800" b="1" dirty="0">
                <a:latin typeface="Arial Rounded MT Bold" panose="020F0704030504030204" pitchFamily="34" charset="0"/>
              </a:rPr>
              <a:t>Content Type</a:t>
            </a:r>
          </a:p>
        </c:rich>
      </c:tx>
      <c:overlay val="0"/>
      <c:spPr>
        <a:noFill/>
        <a:ln>
          <a:noFill/>
        </a:ln>
        <a:effectLst/>
      </c:spPr>
    </c:title>
    <c:autoTitleDeleted val="0"/>
    <c:pivotFmts>
      <c:pivotFmt>
        <c:idx val="0"/>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c:ext xmlns:c15="http://schemas.microsoft.com/office/drawing/2012/chart" uri="{CE6537A1-D6FC-4f65-9D91-7224C49458BB}"/>
          </c:extLst>
        </c:dLbl>
      </c:pivotFmt>
      <c:pivotFmt>
        <c:idx val="3"/>
        <c:spPr>
          <a:solidFill>
            <a:schemeClr val="accent1">
              <a:lumMod val="60000"/>
              <a:lumOff val="40000"/>
            </a:schemeClr>
          </a:solidFill>
          <a:ln>
            <a:solidFill>
              <a:sysClr val="windowText" lastClr="000000"/>
            </a:solidFill>
          </a:ln>
          <a:effectLst/>
        </c:spPr>
        <c:marker>
          <c:symbol val="none"/>
        </c:marker>
        <c:dLbl>
          <c:idx val="0"/>
          <c:delete val="1"/>
          <c:extLst>
            <c:ext xmlns:c15="http://schemas.microsoft.com/office/drawing/2012/chart" uri="{CE6537A1-D6FC-4f65-9D91-7224C49458BB}"/>
          </c:extLst>
        </c:dLbl>
      </c:pivotFmt>
      <c:pivotFmt>
        <c:idx val="4"/>
        <c:spPr>
          <a:solidFill>
            <a:schemeClr val="accent1">
              <a:lumMod val="60000"/>
              <a:lumOff val="40000"/>
            </a:schemeClr>
          </a:solidFill>
          <a:ln>
            <a:solidFill>
              <a:sysClr val="windowText" lastClr="000000"/>
            </a:solidFill>
          </a:ln>
          <a:effectLst/>
        </c:spPr>
        <c:marker>
          <c:symbol val="none"/>
        </c:marker>
        <c:dLbl>
          <c:idx val="0"/>
          <c:delete val="1"/>
          <c:extLst>
            <c:ext xmlns:c15="http://schemas.microsoft.com/office/drawing/2012/chart" uri="{CE6537A1-D6FC-4f65-9D91-7224C49458BB}"/>
          </c:extLst>
        </c:dLbl>
      </c:pivotFmt>
      <c:pivotFmt>
        <c:idx val="5"/>
        <c:spPr>
          <a:solidFill>
            <a:schemeClr val="accent1">
              <a:lumMod val="60000"/>
              <a:lumOff val="40000"/>
            </a:schemeClr>
          </a:solidFill>
          <a:ln>
            <a:solidFill>
              <a:sysClr val="windowText" lastClr="000000"/>
            </a:solidFill>
          </a:ln>
          <a:effectLst/>
        </c:spPr>
        <c:marker>
          <c:symbol val="none"/>
        </c:marker>
        <c:dLbl>
          <c:idx val="0"/>
          <c:delete val="1"/>
          <c:extLst>
            <c:ext xmlns:c15="http://schemas.microsoft.com/office/drawing/2012/chart" uri="{CE6537A1-D6FC-4f65-9D91-7224C49458BB}"/>
          </c:extLst>
        </c:dLbl>
      </c:pivotFmt>
    </c:pivotFmts>
    <c:plotArea>
      <c:layout/>
      <c:barChart>
        <c:barDir val="col"/>
        <c:grouping val="clustered"/>
        <c:varyColors val="0"/>
        <c:ser>
          <c:idx val="0"/>
          <c:order val="0"/>
          <c:tx>
            <c:strRef>
              <c:f>Sheet4!$B$3</c:f>
              <c:strCache>
                <c:ptCount val="1"/>
                <c:pt idx="0">
                  <c:v>Total</c:v>
                </c:pt>
              </c:strCache>
            </c:strRef>
          </c:tx>
          <c:spPr>
            <a:solidFill>
              <a:schemeClr val="accent1">
                <a:lumMod val="60000"/>
                <a:lumOff val="40000"/>
              </a:schemeClr>
            </a:solidFill>
            <a:ln>
              <a:solidFill>
                <a:schemeClr val="tx1"/>
              </a:solidFill>
            </a:ln>
            <a:effectLst/>
          </c:spPr>
          <c:invertIfNegative val="0"/>
          <c:cat>
            <c:strRef>
              <c:f>Sheet4!$A$4:$A$8</c:f>
              <c:strCache>
                <c:ptCount val="4"/>
                <c:pt idx="0">
                  <c:v>photo</c:v>
                </c:pt>
                <c:pt idx="1">
                  <c:v>video</c:v>
                </c:pt>
                <c:pt idx="2">
                  <c:v>GIF</c:v>
                </c:pt>
                <c:pt idx="3">
                  <c:v>audio</c:v>
                </c:pt>
              </c:strCache>
            </c:strRef>
          </c:cat>
          <c:val>
            <c:numRef>
              <c:f>Sheet4!$B$4:$B$8</c:f>
              <c:numCache>
                <c:formatCode>General</c:formatCode>
                <c:ptCount val="4"/>
                <c:pt idx="0">
                  <c:v>262838</c:v>
                </c:pt>
                <c:pt idx="1">
                  <c:v>246463</c:v>
                </c:pt>
                <c:pt idx="2">
                  <c:v>238217</c:v>
                </c:pt>
                <c:pt idx="3">
                  <c:v>226127</c:v>
                </c:pt>
              </c:numCache>
            </c:numRef>
          </c:val>
          <c:extLst>
            <c:ext xmlns:c16="http://schemas.microsoft.com/office/drawing/2014/chart" uri="{C3380CC4-5D6E-409C-BE32-E72D297353CC}">
              <c16:uniqueId val="{00000000-3B64-4505-9B5C-8F3ADCF74753}"/>
            </c:ext>
          </c:extLst>
        </c:ser>
        <c:dLbls>
          <c:showLegendKey val="0"/>
          <c:showVal val="0"/>
          <c:showCatName val="0"/>
          <c:showSerName val="0"/>
          <c:showPercent val="0"/>
          <c:showBubbleSize val="0"/>
        </c:dLbls>
        <c:gapWidth val="219"/>
        <c:overlap val="-27"/>
        <c:axId val="1282245151"/>
        <c:axId val="1222741535"/>
      </c:barChart>
      <c:catAx>
        <c:axId val="1282245151"/>
        <c:scaling>
          <c:orientation val="minMax"/>
        </c:scaling>
        <c:delete val="0"/>
        <c:axPos val="b"/>
        <c:title>
          <c:tx>
            <c:rich>
              <a:bodyPr/>
              <a:lstStyle/>
              <a:p>
                <a:pPr>
                  <a:defRPr sz="2800" b="0"/>
                </a:pPr>
                <a:r>
                  <a:rPr lang="en-US" sz="2800" b="0" dirty="0"/>
                  <a:t>Content Type</a:t>
                </a:r>
              </a:p>
            </c:rich>
          </c:tx>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22741535"/>
        <c:crosses val="autoZero"/>
        <c:auto val="1"/>
        <c:lblAlgn val="ctr"/>
        <c:lblOffset val="100"/>
        <c:noMultiLvlLbl val="0"/>
      </c:catAx>
      <c:valAx>
        <c:axId val="1222741535"/>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sz="2800" b="0"/>
                </a:pPr>
                <a:r>
                  <a:rPr lang="en-US" sz="2800" b="0" dirty="0"/>
                  <a:t>Aggregate score</a:t>
                </a:r>
              </a:p>
            </c:rich>
          </c:tx>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82245151"/>
        <c:crosses val="autoZero"/>
        <c:crossBetween val="between"/>
      </c:valAx>
    </c:plotArea>
    <c:plotVisOnly val="1"/>
    <c:dispBlanksAs val="gap"/>
    <c:showDLblsOverMax val="0"/>
    <c:extLst/>
  </c:chart>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sv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8.svg"/><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a:solidFill>
            <a:schemeClr val="accent1">
              <a:lumMod val="40000"/>
              <a:lumOff val="60000"/>
            </a:schemeClr>
          </a:solidFill>
        </p:grpSpPr>
        <p:grpSp>
          <p:nvGrpSpPr>
            <p:cNvPr id="21" name="Group 21"/>
            <p:cNvGrpSpPr>
              <a:grpSpLocks noChangeAspect="1"/>
            </p:cNvGrpSpPr>
            <p:nvPr/>
          </p:nvGrpSpPr>
          <p:grpSpPr>
            <a:xfrm>
              <a:off x="1931835" y="1354967"/>
              <a:ext cx="9735956" cy="9735956"/>
              <a:chOff x="0" y="0"/>
              <a:chExt cx="6350000" cy="6350000"/>
            </a:xfrm>
            <a:grpFill/>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a:solidFill>
            <a:schemeClr val="bg2"/>
          </a:solidFill>
        </p:spPr>
        <p:txBody>
          <a:bodyPr lIns="0" tIns="0" rIns="0" bIns="0" rtlCol="0" anchor="t">
            <a:spAutoFit/>
          </a:bodyPr>
          <a:lstStyle/>
          <a:p>
            <a:pPr algn="ctr">
              <a:lnSpc>
                <a:spcPts val="11059"/>
              </a:lnSpc>
            </a:pPr>
            <a:r>
              <a:rPr lang="en-US" sz="10533" spc="-105" dirty="0">
                <a:solidFill>
                  <a:schemeClr val="tx1">
                    <a:lumMod val="95000"/>
                    <a:lumOff val="5000"/>
                  </a:schemeClr>
                </a:solidFill>
                <a:latin typeface="Arial Rounded MT Bold" panose="020F0704030504030204"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Rounded MT Bold" panose="020F070403050403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604EBA23-760E-4CA8-896C-483C8DF9AA93}"/>
              </a:ext>
            </a:extLst>
          </p:cNvPr>
          <p:cNvSpPr txBox="1"/>
          <p:nvPr/>
        </p:nvSpPr>
        <p:spPr>
          <a:xfrm>
            <a:off x="10893287" y="786705"/>
            <a:ext cx="6914322" cy="8586966"/>
          </a:xfrm>
          <a:prstGeom prst="rect">
            <a:avLst/>
          </a:prstGeom>
          <a:noFill/>
        </p:spPr>
        <p:txBody>
          <a:bodyPr wrap="square" rtlCol="0">
            <a:spAutoFit/>
          </a:bodyPr>
          <a:lstStyle/>
          <a:p>
            <a:r>
              <a:rPr lang="en-US" sz="2400" b="1" dirty="0"/>
              <a:t>Key Findings</a:t>
            </a:r>
          </a:p>
          <a:p>
            <a:endParaRPr lang="en-US" sz="2400" dirty="0"/>
          </a:p>
          <a:p>
            <a:r>
              <a:rPr lang="en-US" sz="2400" dirty="0"/>
              <a:t>Our analysis reveals that content related to animals and science are the most popular categories, indicating a strong preference for "real-life" and "factual" content among users.</a:t>
            </a:r>
          </a:p>
          <a:p>
            <a:endParaRPr lang="en-US" sz="2400" dirty="0"/>
          </a:p>
          <a:p>
            <a:r>
              <a:rPr lang="en-US" sz="2400" b="1" dirty="0"/>
              <a:t>Insights</a:t>
            </a:r>
          </a:p>
          <a:p>
            <a:endParaRPr lang="en-US" sz="2400" dirty="0"/>
          </a:p>
          <a:p>
            <a:r>
              <a:rPr lang="en-US" sz="2400" dirty="0"/>
              <a:t>The preference for images, GIFs, and videos over audio formats suggests that users favor content that is quick, easily digestible, and visually engaging. This aligns with the desire for immediate gratification that is characteristic of social media platforms.</a:t>
            </a:r>
          </a:p>
          <a:p>
            <a:endParaRPr lang="en-US" sz="2400" dirty="0"/>
          </a:p>
          <a:p>
            <a:r>
              <a:rPr lang="en-US" sz="2400" b="1" dirty="0"/>
              <a:t>Recommendations for Future Development</a:t>
            </a:r>
          </a:p>
          <a:p>
            <a:endParaRPr lang="en-US" sz="2400" dirty="0"/>
          </a:p>
          <a:p>
            <a:r>
              <a:rPr lang="en-US" sz="2400" dirty="0"/>
              <a:t>While this ad-hoc analysis provides valuable insights, it is now crucial to scale this approach to large-scale production. This will enable real-time understanding and optimization of your business operations. We can guide you through the process of implementing this on a larger scale.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9154"/>
          </a:xfrm>
          <a:prstGeom prst="rect">
            <a:avLst/>
          </a:prstGeom>
        </p:spPr>
        <p:txBody>
          <a:bodyPr lIns="0" tIns="0" rIns="0" bIns="0" rtlCol="0" anchor="t">
            <a:spAutoFit/>
          </a:bodyPr>
          <a:lstStyle/>
          <a:p>
            <a:pPr>
              <a:lnSpc>
                <a:spcPts val="3640"/>
              </a:lnSpc>
            </a:pPr>
            <a:r>
              <a:rPr lang="en-US" sz="2600" spc="-26" dirty="0">
                <a:solidFill>
                  <a:srgbClr val="FFFFFF"/>
                </a:solidFill>
                <a:latin typeface="Arial Rounded MT Bold" panose="020F0704030504030204" pitchFamily="34" charset="0"/>
              </a:rPr>
              <a:t>ANY QUESTIONS?</a:t>
            </a:r>
          </a:p>
        </p:txBody>
      </p:sp>
      <p:grpSp>
        <p:nvGrpSpPr>
          <p:cNvPr id="3" name="Group 3"/>
          <p:cNvGrpSpPr/>
          <p:nvPr/>
        </p:nvGrpSpPr>
        <p:grpSpPr>
          <a:xfrm>
            <a:off x="728428" y="3599225"/>
            <a:ext cx="3546595" cy="3371248"/>
            <a:chOff x="0" y="0"/>
            <a:chExt cx="4728794" cy="4494997"/>
          </a:xfrm>
          <a:solidFill>
            <a:schemeClr val="bg1"/>
          </a:solidFill>
        </p:grpSpPr>
        <p:grpSp>
          <p:nvGrpSpPr>
            <p:cNvPr id="4" name="Group 4"/>
            <p:cNvGrpSpPr>
              <a:grpSpLocks noChangeAspect="1"/>
            </p:cNvGrpSpPr>
            <p:nvPr/>
          </p:nvGrpSpPr>
          <p:grpSpPr>
            <a:xfrm>
              <a:off x="782946" y="549149"/>
              <a:ext cx="3945848" cy="3945848"/>
              <a:chOff x="0" y="0"/>
              <a:chExt cx="6350000" cy="6350000"/>
            </a:xfrm>
            <a:grpFill/>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Rounded MT Bold" panose="020F070403050403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1117"/>
            <a:chOff x="0" y="0"/>
            <a:chExt cx="11564591" cy="506815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Arial Rounded MT Bold" panose="020F0704030504030204" pitchFamily="34" charset="0"/>
                </a:rPr>
                <a:t>Today's agenda</a:t>
              </a:r>
            </a:p>
          </p:txBody>
        </p:sp>
        <p:sp>
          <p:nvSpPr>
            <p:cNvPr id="4" name="TextBox 4"/>
            <p:cNvSpPr txBox="1"/>
            <p:nvPr/>
          </p:nvSpPr>
          <p:spPr>
            <a:xfrm>
              <a:off x="0" y="2298166"/>
              <a:ext cx="11564591" cy="2769989"/>
            </a:xfrm>
            <a:prstGeom prst="rect">
              <a:avLst/>
            </a:prstGeom>
          </p:spPr>
          <p:txBody>
            <a:bodyPr lIns="0" tIns="0" rIns="0" bIns="0" rtlCol="0" anchor="t">
              <a:spAutoFit/>
            </a:bodyPr>
            <a:lstStyle/>
            <a:p>
              <a:pPr>
                <a:lnSpc>
                  <a:spcPts val="2660"/>
                </a:lnSpc>
              </a:pPr>
              <a:r>
                <a:rPr lang="en-US" sz="2400" spc="-19" dirty="0">
                  <a:solidFill>
                    <a:srgbClr val="000000"/>
                  </a:solidFill>
                </a:rPr>
                <a:t>Project recap</a:t>
              </a:r>
            </a:p>
            <a:p>
              <a:pPr>
                <a:lnSpc>
                  <a:spcPts val="2660"/>
                </a:lnSpc>
              </a:pPr>
              <a:r>
                <a:rPr lang="en-US" sz="2400" spc="-19" dirty="0">
                  <a:solidFill>
                    <a:srgbClr val="000000"/>
                  </a:solidFill>
                </a:rPr>
                <a:t>Problem</a:t>
              </a:r>
            </a:p>
            <a:p>
              <a:pPr>
                <a:lnSpc>
                  <a:spcPts val="2660"/>
                </a:lnSpc>
              </a:pPr>
              <a:r>
                <a:rPr lang="en-US" sz="2400" spc="-19" dirty="0">
                  <a:solidFill>
                    <a:srgbClr val="000000"/>
                  </a:solidFill>
                </a:rPr>
                <a:t>The Analytics team</a:t>
              </a:r>
            </a:p>
            <a:p>
              <a:pPr>
                <a:lnSpc>
                  <a:spcPts val="2660"/>
                </a:lnSpc>
              </a:pPr>
              <a:r>
                <a:rPr lang="en-US" sz="2400" spc="-19" dirty="0">
                  <a:solidFill>
                    <a:srgbClr val="000000"/>
                  </a:solidFill>
                </a:rPr>
                <a:t>Process</a:t>
              </a:r>
            </a:p>
            <a:p>
              <a:pPr>
                <a:lnSpc>
                  <a:spcPts val="2660"/>
                </a:lnSpc>
              </a:pPr>
              <a:r>
                <a:rPr lang="en-US" sz="2400" spc="-19" dirty="0">
                  <a:solidFill>
                    <a:srgbClr val="000000"/>
                  </a:solidFill>
                </a:rPr>
                <a:t>Insights</a:t>
              </a:r>
            </a:p>
            <a:p>
              <a:pPr>
                <a:lnSpc>
                  <a:spcPts val="2660"/>
                </a:lnSpc>
              </a:pPr>
              <a:r>
                <a:rPr lang="en-US" sz="2400" spc="-19" dirty="0">
                  <a:solidFill>
                    <a:srgbClr val="000000"/>
                  </a:solidFill>
                </a:rPr>
                <a:t>Summary</a:t>
              </a:r>
            </a:p>
          </p:txBody>
        </p:sp>
      </p:grpSp>
      <p:grpSp>
        <p:nvGrpSpPr>
          <p:cNvPr id="5" name="Group 5"/>
          <p:cNvGrpSpPr/>
          <p:nvPr/>
        </p:nvGrpSpPr>
        <p:grpSpPr>
          <a:xfrm>
            <a:off x="15307242" y="-1685151"/>
            <a:ext cx="3545508" cy="3370302"/>
            <a:chOff x="0" y="0"/>
            <a:chExt cx="4727344" cy="4493736"/>
          </a:xfrm>
          <a:solidFill>
            <a:schemeClr val="accent1">
              <a:lumMod val="60000"/>
              <a:lumOff val="40000"/>
            </a:schemeClr>
          </a:solidFill>
        </p:grpSpPr>
        <p:grpSp>
          <p:nvGrpSpPr>
            <p:cNvPr id="6" name="Group 6"/>
            <p:cNvGrpSpPr>
              <a:grpSpLocks noChangeAspect="1"/>
            </p:cNvGrpSpPr>
            <p:nvPr/>
          </p:nvGrpSpPr>
          <p:grpSpPr>
            <a:xfrm>
              <a:off x="644072" y="410464"/>
              <a:ext cx="4083272" cy="4083272"/>
              <a:chOff x="0" y="0"/>
              <a:chExt cx="6350000" cy="6350000"/>
            </a:xfrm>
            <a:grpFill/>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a:ln>
                <a:solidFill>
                  <a:schemeClr val="bg2"/>
                </a:solidFill>
              </a:ln>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a:solidFill>
            <a:schemeClr val="accent1">
              <a:lumMod val="60000"/>
              <a:lumOff val="40000"/>
            </a:schemeClr>
          </a:solidFill>
        </p:grpSpPr>
        <p:grpSp>
          <p:nvGrpSpPr>
            <p:cNvPr id="10" name="Group 10"/>
            <p:cNvGrpSpPr>
              <a:grpSpLocks noChangeAspect="1"/>
            </p:cNvGrpSpPr>
            <p:nvPr/>
          </p:nvGrpSpPr>
          <p:grpSpPr>
            <a:xfrm>
              <a:off x="644072" y="410464"/>
              <a:ext cx="4083272" cy="4083272"/>
              <a:chOff x="0" y="0"/>
              <a:chExt cx="6350000" cy="6350000"/>
            </a:xfrm>
            <a:grpFill/>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a:solidFill>
            <a:schemeClr val="accent1">
              <a:lumMod val="60000"/>
              <a:lumOff val="40000"/>
            </a:schemeClr>
          </a:solidFill>
        </p:grpSpPr>
        <p:grpSp>
          <p:nvGrpSpPr>
            <p:cNvPr id="14" name="Group 14"/>
            <p:cNvGrpSpPr>
              <a:grpSpLocks noChangeAspect="1"/>
            </p:cNvGrpSpPr>
            <p:nvPr/>
          </p:nvGrpSpPr>
          <p:grpSpPr>
            <a:xfrm>
              <a:off x="644072" y="410464"/>
              <a:ext cx="4083272" cy="4083272"/>
              <a:chOff x="0" y="0"/>
              <a:chExt cx="6350000" cy="6350000"/>
            </a:xfrm>
            <a:grpFill/>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545404" y="2028890"/>
            <a:ext cx="11342283" cy="6275832"/>
          </a:xfrm>
          <a:prstGeom prst="rect">
            <a:avLst/>
          </a:prstGeom>
          <a:solidFill>
            <a:schemeClr val="bg1"/>
          </a:solidFill>
        </p:spPr>
        <p:txBody>
          <a:bodyPr/>
          <a:lstStyle/>
          <a:p>
            <a:r>
              <a:rPr lang="en-US" dirty="0"/>
              <a:t>n</a:t>
            </a:r>
            <a:endParaRPr lang="en-AE"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chemeClr val="tx1">
                    <a:lumMod val="85000"/>
                    <a:lumOff val="15000"/>
                  </a:schemeClr>
                </a:solidFill>
                <a:latin typeface="Arial Rounded MT Bold" panose="020F0704030504030204" pitchFamily="34" charset="0"/>
              </a:rPr>
              <a:t>Project Recap</a:t>
            </a:r>
          </a:p>
        </p:txBody>
      </p:sp>
      <p:sp>
        <p:nvSpPr>
          <p:cNvPr id="35" name="TextBox 34">
            <a:extLst>
              <a:ext uri="{FF2B5EF4-FFF2-40B4-BE49-F238E27FC236}">
                <a16:creationId xmlns:a16="http://schemas.microsoft.com/office/drawing/2014/main" id="{E69C57BE-2639-4AD0-8068-FB29F3D35639}"/>
              </a:ext>
            </a:extLst>
          </p:cNvPr>
          <p:cNvSpPr txBox="1"/>
          <p:nvPr/>
        </p:nvSpPr>
        <p:spPr>
          <a:xfrm>
            <a:off x="8686799" y="3390900"/>
            <a:ext cx="7391401" cy="3785652"/>
          </a:xfrm>
          <a:prstGeom prst="rect">
            <a:avLst/>
          </a:prstGeom>
          <a:noFill/>
        </p:spPr>
        <p:txBody>
          <a:bodyPr wrap="square" rtlCol="0">
            <a:spAutoFit/>
          </a:bodyPr>
          <a:lstStyle/>
          <a:p>
            <a:endParaRPr lang="en-US" sz="2400" dirty="0">
              <a:cs typeface="Arial" panose="020B0604020202020204" pitchFamily="34" charset="0"/>
            </a:endParaRPr>
          </a:p>
          <a:p>
            <a:r>
              <a:rPr lang="en-US" sz="2400" dirty="0">
                <a:cs typeface="Arial" panose="020B0604020202020204" pitchFamily="34" charset="0"/>
              </a:rPr>
              <a:t>Social Buzz is a fast growing technology unicorn that need to adapt quickly to its global scale.</a:t>
            </a:r>
          </a:p>
          <a:p>
            <a:r>
              <a:rPr lang="en-US" sz="2400" dirty="0">
                <a:cs typeface="Arial" panose="020B0604020202020204" pitchFamily="34" charset="0"/>
              </a:rPr>
              <a:t>Accenture has begun a 3 month POC focusing on these tasks:</a:t>
            </a:r>
          </a:p>
          <a:p>
            <a:endParaRPr lang="en-US" sz="2400" dirty="0">
              <a:cs typeface="Arial" panose="020B0604020202020204" pitchFamily="34" charset="0"/>
            </a:endParaRPr>
          </a:p>
          <a:p>
            <a:pPr marL="342900" indent="-342900">
              <a:buFont typeface="Arial" panose="020B0604020202020204" pitchFamily="34" charset="0"/>
              <a:buChar char="•"/>
            </a:pPr>
            <a:r>
              <a:rPr lang="en-US" sz="2400" dirty="0">
                <a:cs typeface="Arial" panose="020B0604020202020204" pitchFamily="34" charset="0"/>
              </a:rPr>
              <a:t>An audit of Social Buzz's big data practice</a:t>
            </a:r>
          </a:p>
          <a:p>
            <a:pPr marL="342900" indent="-342900">
              <a:buFont typeface="Arial" panose="020B0604020202020204" pitchFamily="34" charset="0"/>
              <a:buChar char="•"/>
            </a:pPr>
            <a:r>
              <a:rPr lang="en-US" sz="2400" dirty="0">
                <a:cs typeface="Arial" panose="020B0604020202020204" pitchFamily="34" charset="0"/>
              </a:rPr>
              <a:t>Recommendation for a successful IPO</a:t>
            </a:r>
          </a:p>
          <a:p>
            <a:pPr marL="342900" indent="-342900">
              <a:buFont typeface="Arial" panose="020B0604020202020204" pitchFamily="34" charset="0"/>
              <a:buChar char="•"/>
            </a:pPr>
            <a:r>
              <a:rPr lang="en-US" sz="2400" dirty="0">
                <a:cs typeface="Arial" panose="020B0604020202020204" pitchFamily="34" charset="0"/>
              </a:rPr>
              <a:t>Analysis to find Social Buzz's top 5 most popular categories of content</a:t>
            </a:r>
            <a:endParaRPr lang="en-AE" sz="2400" dirty="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a:solidFill>
            <a:schemeClr val="accent1">
              <a:lumMod val="60000"/>
              <a:lumOff val="40000"/>
            </a:schemeClr>
          </a:solidFill>
        </p:grpSpPr>
        <p:grpSp>
          <p:nvGrpSpPr>
            <p:cNvPr id="3" name="Group 3"/>
            <p:cNvGrpSpPr>
              <a:grpSpLocks noChangeAspect="1"/>
            </p:cNvGrpSpPr>
            <p:nvPr/>
          </p:nvGrpSpPr>
          <p:grpSpPr>
            <a:xfrm>
              <a:off x="644072" y="410464"/>
              <a:ext cx="4083272" cy="4083272"/>
              <a:chOff x="0" y="0"/>
              <a:chExt cx="6350000" cy="6350000"/>
            </a:xfrm>
            <a:grpFill/>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chemeClr val="accent1">
              <a:lumMod val="60000"/>
              <a:lumOff val="40000"/>
            </a:schemeClr>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a:solidFill>
            <a:schemeClr val="bg2"/>
          </a:solidFill>
        </p:grpSpPr>
        <p:grpSp>
          <p:nvGrpSpPr>
            <p:cNvPr id="13" name="Group 13"/>
            <p:cNvGrpSpPr>
              <a:grpSpLocks noChangeAspect="1"/>
            </p:cNvGrpSpPr>
            <p:nvPr/>
          </p:nvGrpSpPr>
          <p:grpSpPr>
            <a:xfrm>
              <a:off x="0" y="656398"/>
              <a:ext cx="3894399" cy="3894399"/>
              <a:chOff x="0" y="0"/>
              <a:chExt cx="6350000" cy="6350000"/>
            </a:xfrm>
            <a:grpFill/>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a:solidFill>
            <a:schemeClr val="accent1">
              <a:lumMod val="60000"/>
              <a:lumOff val="40000"/>
            </a:schemeClr>
          </a:solidFill>
        </p:grpSpPr>
        <p:grpSp>
          <p:nvGrpSpPr>
            <p:cNvPr id="17" name="Group 17"/>
            <p:cNvGrpSpPr>
              <a:grpSpLocks noChangeAspect="1"/>
            </p:cNvGrpSpPr>
            <p:nvPr/>
          </p:nvGrpSpPr>
          <p:grpSpPr>
            <a:xfrm>
              <a:off x="644072" y="410464"/>
              <a:ext cx="4083272" cy="4083272"/>
              <a:chOff x="0" y="0"/>
              <a:chExt cx="6350000" cy="6350000"/>
            </a:xfrm>
            <a:grpFill/>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chemeClr val="tx1">
                    <a:lumMod val="85000"/>
                    <a:lumOff val="15000"/>
                  </a:schemeClr>
                </a:solidFill>
                <a:latin typeface="Arial Rounded MT Bold" panose="020F0704030504030204" pitchFamily="34" charset="0"/>
              </a:rPr>
              <a:t>Problem</a:t>
            </a:r>
          </a:p>
        </p:txBody>
      </p:sp>
      <p:sp>
        <p:nvSpPr>
          <p:cNvPr id="29" name="Rectangle 5">
            <a:extLst>
              <a:ext uri="{FF2B5EF4-FFF2-40B4-BE49-F238E27FC236}">
                <a16:creationId xmlns:a16="http://schemas.microsoft.com/office/drawing/2014/main" id="{7616C138-F6B6-4E50-AE28-C910A55D55DB}"/>
              </a:ext>
            </a:extLst>
          </p:cNvPr>
          <p:cNvSpPr>
            <a:spLocks noChangeArrowheads="1"/>
          </p:cNvSpPr>
          <p:nvPr/>
        </p:nvSpPr>
        <p:spPr bwMode="auto">
          <a:xfrm>
            <a:off x="10744200" y="2691220"/>
            <a:ext cx="665324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3600" dirty="0"/>
              <a:t>over 100000 posts per day</a:t>
            </a:r>
          </a:p>
          <a:p>
            <a:pPr lvl="0" eaLnBrk="0" fontAlgn="base" hangingPunct="0">
              <a:spcBef>
                <a:spcPct val="0"/>
              </a:spcBef>
              <a:spcAft>
                <a:spcPct val="0"/>
              </a:spcAft>
            </a:pPr>
            <a:endParaRPr lang="en-US" altLang="en-US" sz="3600" dirty="0"/>
          </a:p>
          <a:p>
            <a:pPr lvl="0" eaLnBrk="0" fontAlgn="base" hangingPunct="0">
              <a:spcBef>
                <a:spcPct val="0"/>
              </a:spcBef>
              <a:spcAft>
                <a:spcPct val="0"/>
              </a:spcAft>
            </a:pPr>
            <a:r>
              <a:rPr lang="en-US" altLang="en-US" sz="3600" dirty="0"/>
              <a:t>36,500,000 pieces of content per year!</a:t>
            </a:r>
          </a:p>
          <a:p>
            <a:pPr lvl="0" eaLnBrk="0" fontAlgn="base" hangingPunct="0">
              <a:spcBef>
                <a:spcPct val="0"/>
              </a:spcBef>
              <a:spcAft>
                <a:spcPct val="0"/>
              </a:spcAft>
            </a:pPr>
            <a:endParaRPr lang="en-US" altLang="en-US" sz="2800" dirty="0"/>
          </a:p>
          <a:p>
            <a:pPr lvl="0" eaLnBrk="0" fontAlgn="base" hangingPunct="0">
              <a:spcBef>
                <a:spcPct val="0"/>
              </a:spcBef>
              <a:spcAft>
                <a:spcPct val="0"/>
              </a:spcAft>
            </a:pPr>
            <a:endParaRPr lang="en-US" altLang="en-US" sz="2800" dirty="0"/>
          </a:p>
          <a:p>
            <a:pPr lvl="0" eaLnBrk="0" fontAlgn="base" hangingPunct="0">
              <a:spcBef>
                <a:spcPct val="0"/>
              </a:spcBef>
              <a:spcAft>
                <a:spcPct val="0"/>
              </a:spcAft>
            </a:pPr>
            <a:r>
              <a:rPr lang="en-US" altLang="en-US" sz="2800" dirty="0"/>
              <a:t>But how to capitalize on it when there is so much?</a:t>
            </a:r>
          </a:p>
          <a:p>
            <a:pPr lvl="0" eaLnBrk="0" fontAlgn="base" hangingPunct="0">
              <a:spcBef>
                <a:spcPct val="0"/>
              </a:spcBef>
              <a:spcAft>
                <a:spcPct val="0"/>
              </a:spcAft>
            </a:pPr>
            <a:endParaRPr lang="en-US" altLang="en-US" sz="2800" dirty="0"/>
          </a:p>
          <a:p>
            <a:pPr lvl="0" eaLnBrk="0" fontAlgn="base" hangingPunct="0">
              <a:spcBef>
                <a:spcPct val="0"/>
              </a:spcBef>
              <a:spcAft>
                <a:spcPct val="0"/>
              </a:spcAft>
            </a:pPr>
            <a:r>
              <a:rPr lang="en-US" altLang="en-US" sz="2800" dirty="0"/>
              <a:t>Analysis to find Social Buzz's top 5 most popular categories of content</a:t>
            </a:r>
            <a:endParaRPr kumimoji="0" lang="en-US" altLang="en-US" sz="2800" b="0" i="0" u="none" strike="noStrike" cap="none" normalizeH="0" baseline="0" dirty="0">
              <a:ln>
                <a:noFill/>
              </a:ln>
              <a:solidFill>
                <a:schemeClr val="tx1"/>
              </a:solidFill>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310488"/>
            <a:ext cx="2085137" cy="2085137"/>
            <a:chOff x="0" y="0"/>
            <a:chExt cx="6350000" cy="6350000"/>
          </a:xfrm>
          <a:solidFill>
            <a:schemeClr val="accent1">
              <a:lumMod val="60000"/>
              <a:lumOff val="40000"/>
            </a:schemeClr>
          </a:solidFill>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grpSp>
        <p:nvGrpSpPr>
          <p:cNvPr id="18" name="Group 18"/>
          <p:cNvGrpSpPr>
            <a:grpSpLocks noChangeAspect="1"/>
          </p:cNvGrpSpPr>
          <p:nvPr/>
        </p:nvGrpSpPr>
        <p:grpSpPr>
          <a:xfrm>
            <a:off x="11419219" y="889552"/>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chemeClr val="bg2"/>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solidFill>
                <a:schemeClr val="bg2"/>
              </a:solidFill>
            </a:ln>
          </p:spPr>
        </p:sp>
      </p:grpSp>
      <p:grpSp>
        <p:nvGrpSpPr>
          <p:cNvPr id="21" name="Group 21"/>
          <p:cNvGrpSpPr>
            <a:grpSpLocks noChangeAspect="1"/>
          </p:cNvGrpSpPr>
          <p:nvPr/>
        </p:nvGrpSpPr>
        <p:grpSpPr>
          <a:xfrm>
            <a:off x="11825797" y="4221947"/>
            <a:ext cx="2085137" cy="2085137"/>
            <a:chOff x="0" y="0"/>
            <a:chExt cx="6350000" cy="6350000"/>
          </a:xfrm>
          <a:solidFill>
            <a:schemeClr val="accent1">
              <a:lumMod val="60000"/>
              <a:lumOff val="40000"/>
            </a:schemeClr>
          </a:solidFill>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chemeClr val="bg2"/>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a:ln>
              <a:solidFill>
                <a:schemeClr val="bg2"/>
              </a:solidFill>
            </a:ln>
          </p:spPr>
        </p:sp>
      </p:grpSp>
      <p:grpSp>
        <p:nvGrpSpPr>
          <p:cNvPr id="26" name="Group 26"/>
          <p:cNvGrpSpPr>
            <a:grpSpLocks noChangeAspect="1"/>
          </p:cNvGrpSpPr>
          <p:nvPr/>
        </p:nvGrpSpPr>
        <p:grpSpPr>
          <a:xfrm>
            <a:off x="11825797" y="7173163"/>
            <a:ext cx="2085137" cy="2085137"/>
            <a:chOff x="0" y="0"/>
            <a:chExt cx="6350000" cy="6350000"/>
          </a:xfrm>
          <a:solidFill>
            <a:schemeClr val="accent1">
              <a:lumMod val="60000"/>
              <a:lumOff val="40000"/>
            </a:schemeClr>
          </a:solidFill>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Arial Rounded MT Bold" panose="020F0704030504030204" pitchFamily="34" charset="0"/>
              </a:rPr>
              <a:t>The Analytics team</a:t>
            </a:r>
          </a:p>
        </p:txBody>
      </p:sp>
      <p:sp>
        <p:nvSpPr>
          <p:cNvPr id="32" name="TextBox 31">
            <a:extLst>
              <a:ext uri="{FF2B5EF4-FFF2-40B4-BE49-F238E27FC236}">
                <a16:creationId xmlns:a16="http://schemas.microsoft.com/office/drawing/2014/main" id="{BCFA41AB-FB42-4F85-9E78-241BE7FA611B}"/>
              </a:ext>
            </a:extLst>
          </p:cNvPr>
          <p:cNvSpPr txBox="1"/>
          <p:nvPr/>
        </p:nvSpPr>
        <p:spPr>
          <a:xfrm>
            <a:off x="14859000" y="2095500"/>
            <a:ext cx="2971800" cy="1200329"/>
          </a:xfrm>
          <a:prstGeom prst="rect">
            <a:avLst/>
          </a:prstGeom>
          <a:noFill/>
        </p:spPr>
        <p:txBody>
          <a:bodyPr wrap="square" rtlCol="0">
            <a:spAutoFit/>
          </a:bodyPr>
          <a:lstStyle/>
          <a:p>
            <a:r>
              <a:rPr lang="en-US" sz="2400" dirty="0"/>
              <a:t>Andrew Fleming (Chief Technical Architect)</a:t>
            </a:r>
            <a:endParaRPr lang="en-AE" sz="2400" dirty="0"/>
          </a:p>
        </p:txBody>
      </p:sp>
      <p:sp>
        <p:nvSpPr>
          <p:cNvPr id="33" name="TextBox 32">
            <a:extLst>
              <a:ext uri="{FF2B5EF4-FFF2-40B4-BE49-F238E27FC236}">
                <a16:creationId xmlns:a16="http://schemas.microsoft.com/office/drawing/2014/main" id="{2CFFC0F8-C634-4A45-87A8-FD797A24F153}"/>
              </a:ext>
            </a:extLst>
          </p:cNvPr>
          <p:cNvSpPr txBox="1"/>
          <p:nvPr/>
        </p:nvSpPr>
        <p:spPr>
          <a:xfrm>
            <a:off x="14978079" y="5379303"/>
            <a:ext cx="2803198" cy="830997"/>
          </a:xfrm>
          <a:prstGeom prst="rect">
            <a:avLst/>
          </a:prstGeom>
          <a:noFill/>
        </p:spPr>
        <p:txBody>
          <a:bodyPr wrap="square" rtlCol="0">
            <a:spAutoFit/>
          </a:bodyPr>
          <a:lstStyle/>
          <a:p>
            <a:r>
              <a:rPr lang="en-US" sz="2400" dirty="0"/>
              <a:t>Marcus </a:t>
            </a:r>
            <a:r>
              <a:rPr lang="en-US" sz="2400" dirty="0" err="1"/>
              <a:t>Rompton</a:t>
            </a:r>
            <a:r>
              <a:rPr lang="en-US" sz="2400" dirty="0"/>
              <a:t> (Senior Principle)</a:t>
            </a:r>
            <a:endParaRPr lang="en-AE" sz="2400" dirty="0"/>
          </a:p>
        </p:txBody>
      </p:sp>
      <p:sp>
        <p:nvSpPr>
          <p:cNvPr id="34" name="TextBox 33">
            <a:extLst>
              <a:ext uri="{FF2B5EF4-FFF2-40B4-BE49-F238E27FC236}">
                <a16:creationId xmlns:a16="http://schemas.microsoft.com/office/drawing/2014/main" id="{EA658567-F501-40A7-A561-19593713343B}"/>
              </a:ext>
            </a:extLst>
          </p:cNvPr>
          <p:cNvSpPr txBox="1"/>
          <p:nvPr/>
        </p:nvSpPr>
        <p:spPr>
          <a:xfrm>
            <a:off x="14978079" y="8427303"/>
            <a:ext cx="2471721" cy="830997"/>
          </a:xfrm>
          <a:prstGeom prst="rect">
            <a:avLst/>
          </a:prstGeom>
          <a:noFill/>
        </p:spPr>
        <p:txBody>
          <a:bodyPr wrap="square" rtlCol="0">
            <a:spAutoFit/>
          </a:bodyPr>
          <a:lstStyle/>
          <a:p>
            <a:r>
              <a:rPr lang="en-US" sz="2400" dirty="0"/>
              <a:t>Joe Akpan (Data Analyst)</a:t>
            </a:r>
            <a:endParaRPr lang="en-AE" sz="2400" dirty="0"/>
          </a:p>
        </p:txBody>
      </p:sp>
      <p:pic>
        <p:nvPicPr>
          <p:cNvPr id="36" name="Picture 35">
            <a:extLst>
              <a:ext uri="{FF2B5EF4-FFF2-40B4-BE49-F238E27FC236}">
                <a16:creationId xmlns:a16="http://schemas.microsoft.com/office/drawing/2014/main" id="{0DBEC65A-D105-46F0-A300-E8778EF9A6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05256" y="6838701"/>
            <a:ext cx="2138187" cy="2138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a:solidFill>
            <a:schemeClr val="bg2"/>
          </a:solidFill>
        </p:grpSpPr>
        <p:grpSp>
          <p:nvGrpSpPr>
            <p:cNvPr id="14" name="Group 14"/>
            <p:cNvGrpSpPr>
              <a:grpSpLocks noChangeAspect="1"/>
            </p:cNvGrpSpPr>
            <p:nvPr/>
          </p:nvGrpSpPr>
          <p:grpSpPr>
            <a:xfrm>
              <a:off x="0" y="342565"/>
              <a:ext cx="2032432" cy="2032432"/>
              <a:chOff x="0" y="0"/>
              <a:chExt cx="6350000" cy="6350000"/>
            </a:xfrm>
            <a:grpFill/>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a:solidFill>
            <a:schemeClr val="bg2"/>
          </a:solidFill>
        </p:grpSpPr>
        <p:grpSp>
          <p:nvGrpSpPr>
            <p:cNvPr id="18" name="Group 18"/>
            <p:cNvGrpSpPr>
              <a:grpSpLocks noChangeAspect="1"/>
            </p:cNvGrpSpPr>
            <p:nvPr/>
          </p:nvGrpSpPr>
          <p:grpSpPr>
            <a:xfrm>
              <a:off x="0" y="342565"/>
              <a:ext cx="2032432" cy="2032432"/>
              <a:chOff x="0" y="0"/>
              <a:chExt cx="6350000" cy="6350000"/>
            </a:xfrm>
            <a:grpFill/>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a:solidFill>
            <a:schemeClr val="bg2"/>
          </a:solidFill>
        </p:grpSpPr>
        <p:grpSp>
          <p:nvGrpSpPr>
            <p:cNvPr id="22" name="Group 22"/>
            <p:cNvGrpSpPr>
              <a:grpSpLocks noChangeAspect="1"/>
            </p:cNvGrpSpPr>
            <p:nvPr/>
          </p:nvGrpSpPr>
          <p:grpSpPr>
            <a:xfrm>
              <a:off x="0" y="342565"/>
              <a:ext cx="2032432" cy="2032432"/>
              <a:chOff x="0" y="0"/>
              <a:chExt cx="6350000" cy="6350000"/>
            </a:xfrm>
            <a:grpFill/>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a:solidFill>
            <a:schemeClr val="bg2"/>
          </a:solidFill>
        </p:grpSpPr>
        <p:grpSp>
          <p:nvGrpSpPr>
            <p:cNvPr id="26" name="Group 26"/>
            <p:cNvGrpSpPr>
              <a:grpSpLocks noChangeAspect="1"/>
            </p:cNvGrpSpPr>
            <p:nvPr/>
          </p:nvGrpSpPr>
          <p:grpSpPr>
            <a:xfrm>
              <a:off x="0" y="342565"/>
              <a:ext cx="2032432" cy="2032432"/>
              <a:chOff x="0" y="0"/>
              <a:chExt cx="6350000" cy="6350000"/>
            </a:xfrm>
            <a:grpFill/>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a:solidFill>
            <a:schemeClr val="bg2"/>
          </a:solidFill>
        </p:grpSpPr>
        <p:grpSp>
          <p:nvGrpSpPr>
            <p:cNvPr id="30" name="Group 30"/>
            <p:cNvGrpSpPr>
              <a:grpSpLocks noChangeAspect="1"/>
            </p:cNvGrpSpPr>
            <p:nvPr/>
          </p:nvGrpSpPr>
          <p:grpSpPr>
            <a:xfrm>
              <a:off x="0" y="342565"/>
              <a:ext cx="2032432" cy="2032432"/>
              <a:chOff x="0" y="0"/>
              <a:chExt cx="6350000" cy="6350000"/>
            </a:xfrm>
            <a:grpFill/>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Rounded MT Bold" panose="020F070403050403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chemeClr val="tx1">
                    <a:lumMod val="50000"/>
                    <a:lumOff val="50000"/>
                  </a:schemeClr>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chemeClr val="tx1">
                    <a:lumMod val="50000"/>
                    <a:lumOff val="50000"/>
                  </a:schemeClr>
                </a:solidFill>
                <a:latin typeface="Clear Sans Regular Bold"/>
              </a:rPr>
              <a:t>2</a:t>
            </a:r>
          </a:p>
        </p:txBody>
      </p:sp>
      <p:sp>
        <p:nvSpPr>
          <p:cNvPr id="36" name="TextBox 36"/>
          <p:cNvSpPr txBox="1"/>
          <p:nvPr/>
        </p:nvSpPr>
        <p:spPr>
          <a:xfrm>
            <a:off x="10108223" y="7828620"/>
            <a:ext cx="1229487" cy="950080"/>
          </a:xfrm>
          <a:prstGeom prst="rect">
            <a:avLst/>
          </a:prstGeom>
          <a:noFill/>
        </p:spPr>
        <p:txBody>
          <a:bodyPr lIns="0" tIns="0" rIns="0" bIns="0" rtlCol="0" anchor="t">
            <a:spAutoFit/>
          </a:bodyPr>
          <a:lstStyle/>
          <a:p>
            <a:pPr>
              <a:lnSpc>
                <a:spcPts val="7192"/>
              </a:lnSpc>
            </a:pPr>
            <a:r>
              <a:rPr lang="en-US" sz="7192" spc="-640" dirty="0">
                <a:solidFill>
                  <a:schemeClr val="tx1">
                    <a:lumMod val="50000"/>
                    <a:lumOff val="50000"/>
                  </a:schemeClr>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chemeClr val="tx1">
                    <a:lumMod val="50000"/>
                    <a:lumOff val="50000"/>
                  </a:schemeClr>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chemeClr val="tx1">
                    <a:lumMod val="50000"/>
                    <a:lumOff val="50000"/>
                  </a:schemeClr>
                </a:solidFill>
                <a:latin typeface="Clear Sans Regular Bold"/>
              </a:rPr>
              <a:t>3</a:t>
            </a:r>
          </a:p>
        </p:txBody>
      </p:sp>
      <p:sp>
        <p:nvSpPr>
          <p:cNvPr id="39" name="TextBox 38">
            <a:extLst>
              <a:ext uri="{FF2B5EF4-FFF2-40B4-BE49-F238E27FC236}">
                <a16:creationId xmlns:a16="http://schemas.microsoft.com/office/drawing/2014/main" id="{441AA88D-7D94-4A2D-A78C-DEA08534793D}"/>
              </a:ext>
            </a:extLst>
          </p:cNvPr>
          <p:cNvSpPr txBox="1"/>
          <p:nvPr/>
        </p:nvSpPr>
        <p:spPr>
          <a:xfrm>
            <a:off x="4210878" y="1463814"/>
            <a:ext cx="4552122" cy="707886"/>
          </a:xfrm>
          <a:prstGeom prst="rect">
            <a:avLst/>
          </a:prstGeom>
          <a:noFill/>
        </p:spPr>
        <p:txBody>
          <a:bodyPr wrap="square" rtlCol="0">
            <a:spAutoFit/>
          </a:bodyPr>
          <a:lstStyle/>
          <a:p>
            <a:r>
              <a:rPr lang="en-US" sz="4000" dirty="0">
                <a:solidFill>
                  <a:schemeClr val="bg2"/>
                </a:solidFill>
              </a:rPr>
              <a:t>Data Understanding</a:t>
            </a:r>
            <a:endParaRPr lang="en-AE" sz="4000" dirty="0">
              <a:solidFill>
                <a:schemeClr val="bg2"/>
              </a:solidFill>
            </a:endParaRPr>
          </a:p>
        </p:txBody>
      </p:sp>
      <p:sp>
        <p:nvSpPr>
          <p:cNvPr id="40" name="TextBox 39">
            <a:extLst>
              <a:ext uri="{FF2B5EF4-FFF2-40B4-BE49-F238E27FC236}">
                <a16:creationId xmlns:a16="http://schemas.microsoft.com/office/drawing/2014/main" id="{040AA677-F92D-4682-B1FD-3A6DC16260EA}"/>
              </a:ext>
            </a:extLst>
          </p:cNvPr>
          <p:cNvSpPr txBox="1"/>
          <p:nvPr/>
        </p:nvSpPr>
        <p:spPr>
          <a:xfrm>
            <a:off x="6007289" y="3064014"/>
            <a:ext cx="3822511" cy="707886"/>
          </a:xfrm>
          <a:prstGeom prst="rect">
            <a:avLst/>
          </a:prstGeom>
          <a:noFill/>
        </p:spPr>
        <p:txBody>
          <a:bodyPr wrap="square" rtlCol="0">
            <a:spAutoFit/>
          </a:bodyPr>
          <a:lstStyle/>
          <a:p>
            <a:r>
              <a:rPr lang="en-US" sz="4000" dirty="0">
                <a:solidFill>
                  <a:schemeClr val="bg2"/>
                </a:solidFill>
              </a:rPr>
              <a:t>Data</a:t>
            </a:r>
            <a:r>
              <a:rPr lang="en-US" sz="4000" dirty="0"/>
              <a:t> </a:t>
            </a:r>
            <a:r>
              <a:rPr lang="en-US" sz="4000" dirty="0">
                <a:solidFill>
                  <a:schemeClr val="bg2"/>
                </a:solidFill>
              </a:rPr>
              <a:t>Cleaning</a:t>
            </a:r>
            <a:endParaRPr lang="en-AE" sz="4000" dirty="0">
              <a:solidFill>
                <a:schemeClr val="bg2"/>
              </a:solidFill>
            </a:endParaRPr>
          </a:p>
        </p:txBody>
      </p:sp>
      <p:sp>
        <p:nvSpPr>
          <p:cNvPr id="41" name="TextBox 40">
            <a:extLst>
              <a:ext uri="{FF2B5EF4-FFF2-40B4-BE49-F238E27FC236}">
                <a16:creationId xmlns:a16="http://schemas.microsoft.com/office/drawing/2014/main" id="{671E8925-F970-4CF8-845B-F80A38FAA7F7}"/>
              </a:ext>
            </a:extLst>
          </p:cNvPr>
          <p:cNvSpPr txBox="1"/>
          <p:nvPr/>
        </p:nvSpPr>
        <p:spPr>
          <a:xfrm>
            <a:off x="7836089" y="4740414"/>
            <a:ext cx="4432111" cy="707886"/>
          </a:xfrm>
          <a:prstGeom prst="rect">
            <a:avLst/>
          </a:prstGeom>
          <a:noFill/>
        </p:spPr>
        <p:txBody>
          <a:bodyPr wrap="square" rtlCol="0">
            <a:spAutoFit/>
          </a:bodyPr>
          <a:lstStyle/>
          <a:p>
            <a:r>
              <a:rPr lang="en-US" sz="4000" dirty="0">
                <a:solidFill>
                  <a:schemeClr val="bg2"/>
                </a:solidFill>
              </a:rPr>
              <a:t>Data Modelling</a:t>
            </a:r>
            <a:endParaRPr lang="en-AE" sz="4000" dirty="0">
              <a:solidFill>
                <a:schemeClr val="bg2"/>
              </a:solidFill>
            </a:endParaRPr>
          </a:p>
        </p:txBody>
      </p:sp>
      <p:sp>
        <p:nvSpPr>
          <p:cNvPr id="42" name="TextBox 41">
            <a:extLst>
              <a:ext uri="{FF2B5EF4-FFF2-40B4-BE49-F238E27FC236}">
                <a16:creationId xmlns:a16="http://schemas.microsoft.com/office/drawing/2014/main" id="{7A0EE2C4-C523-45C5-8324-336D956AF7CC}"/>
              </a:ext>
            </a:extLst>
          </p:cNvPr>
          <p:cNvSpPr txBox="1"/>
          <p:nvPr/>
        </p:nvSpPr>
        <p:spPr>
          <a:xfrm>
            <a:off x="9658430" y="6340614"/>
            <a:ext cx="5581570" cy="707886"/>
          </a:xfrm>
          <a:prstGeom prst="rect">
            <a:avLst/>
          </a:prstGeom>
          <a:noFill/>
        </p:spPr>
        <p:txBody>
          <a:bodyPr wrap="square" rtlCol="0">
            <a:spAutoFit/>
          </a:bodyPr>
          <a:lstStyle/>
          <a:p>
            <a:r>
              <a:rPr lang="en-US" sz="4000" dirty="0">
                <a:solidFill>
                  <a:schemeClr val="bg2"/>
                </a:solidFill>
              </a:rPr>
              <a:t>Data Analysis</a:t>
            </a:r>
            <a:endParaRPr lang="en-AE" sz="4000" dirty="0">
              <a:solidFill>
                <a:schemeClr val="bg2"/>
              </a:solidFill>
            </a:endParaRPr>
          </a:p>
        </p:txBody>
      </p:sp>
      <p:sp>
        <p:nvSpPr>
          <p:cNvPr id="43" name="TextBox 42">
            <a:extLst>
              <a:ext uri="{FF2B5EF4-FFF2-40B4-BE49-F238E27FC236}">
                <a16:creationId xmlns:a16="http://schemas.microsoft.com/office/drawing/2014/main" id="{857AE9C6-2FA4-4417-8EA9-82842562EE10}"/>
              </a:ext>
            </a:extLst>
          </p:cNvPr>
          <p:cNvSpPr txBox="1"/>
          <p:nvPr/>
        </p:nvSpPr>
        <p:spPr>
          <a:xfrm>
            <a:off x="11563430" y="8017014"/>
            <a:ext cx="5581570" cy="707886"/>
          </a:xfrm>
          <a:prstGeom prst="rect">
            <a:avLst/>
          </a:prstGeom>
          <a:noFill/>
        </p:spPr>
        <p:txBody>
          <a:bodyPr wrap="square" rtlCol="0">
            <a:spAutoFit/>
          </a:bodyPr>
          <a:lstStyle/>
          <a:p>
            <a:r>
              <a:rPr lang="en-US" sz="4000" dirty="0">
                <a:solidFill>
                  <a:schemeClr val="bg2"/>
                </a:solidFill>
              </a:rPr>
              <a:t>Data Discovery</a:t>
            </a:r>
            <a:endParaRPr lang="en-AE" sz="4000" dirty="0">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Arial Rounded MT Bold" panose="020F070403050403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31576E01-6C5A-4908-A350-DD233EC09305}"/>
              </a:ext>
            </a:extLst>
          </p:cNvPr>
          <p:cNvSpPr txBox="1"/>
          <p:nvPr/>
        </p:nvSpPr>
        <p:spPr>
          <a:xfrm>
            <a:off x="1676400" y="2770644"/>
            <a:ext cx="4267200" cy="3046988"/>
          </a:xfrm>
          <a:prstGeom prst="rect">
            <a:avLst/>
          </a:prstGeom>
          <a:noFill/>
        </p:spPr>
        <p:txBody>
          <a:bodyPr wrap="square" rtlCol="0">
            <a:spAutoFit/>
          </a:bodyPr>
          <a:lstStyle/>
          <a:p>
            <a:r>
              <a:rPr lang="en-US" sz="2400" dirty="0"/>
              <a:t>Content Category</a:t>
            </a:r>
          </a:p>
          <a:p>
            <a:endParaRPr lang="en-US" sz="2400" dirty="0"/>
          </a:p>
          <a:p>
            <a:r>
              <a:rPr lang="en-US" sz="2400" dirty="0"/>
              <a:t>The top 5 content categories are: </a:t>
            </a:r>
          </a:p>
          <a:p>
            <a:pPr marL="285750" indent="-285750">
              <a:buFont typeface="Arial" panose="020B0604020202020204" pitchFamily="34" charset="0"/>
              <a:buChar char="•"/>
            </a:pPr>
            <a:r>
              <a:rPr lang="en-US" sz="2400" dirty="0"/>
              <a:t>Animals - 74965</a:t>
            </a:r>
          </a:p>
          <a:p>
            <a:pPr marL="285750" indent="-285750">
              <a:buFont typeface="Arial" panose="020B0604020202020204" pitchFamily="34" charset="0"/>
              <a:buChar char="•"/>
            </a:pPr>
            <a:r>
              <a:rPr lang="en-US" sz="2400" dirty="0"/>
              <a:t>Science - 71168</a:t>
            </a:r>
          </a:p>
          <a:p>
            <a:pPr marL="285750" indent="-285750">
              <a:buFont typeface="Arial" panose="020B0604020202020204" pitchFamily="34" charset="0"/>
              <a:buChar char="•"/>
            </a:pPr>
            <a:r>
              <a:rPr lang="en-US" sz="2400" dirty="0"/>
              <a:t>Healthy eating - 69339</a:t>
            </a:r>
          </a:p>
          <a:p>
            <a:pPr marL="285750" indent="-285750">
              <a:buFont typeface="Arial" panose="020B0604020202020204" pitchFamily="34" charset="0"/>
              <a:buChar char="•"/>
            </a:pPr>
            <a:r>
              <a:rPr lang="en-US" sz="2400" dirty="0"/>
              <a:t>Technology - 68738</a:t>
            </a:r>
          </a:p>
          <a:p>
            <a:pPr marL="285750" indent="-285750">
              <a:buFont typeface="Arial" panose="020B0604020202020204" pitchFamily="34" charset="0"/>
              <a:buChar char="•"/>
            </a:pPr>
            <a:r>
              <a:rPr lang="en-US" sz="2400" dirty="0"/>
              <a:t>Food - 66676</a:t>
            </a:r>
          </a:p>
        </p:txBody>
      </p:sp>
      <p:sp>
        <p:nvSpPr>
          <p:cNvPr id="17" name="TextBox 16">
            <a:extLst>
              <a:ext uri="{FF2B5EF4-FFF2-40B4-BE49-F238E27FC236}">
                <a16:creationId xmlns:a16="http://schemas.microsoft.com/office/drawing/2014/main" id="{04F85193-8532-47B2-AB40-0AB5F8A7A6CC}"/>
              </a:ext>
            </a:extLst>
          </p:cNvPr>
          <p:cNvSpPr txBox="1"/>
          <p:nvPr/>
        </p:nvSpPr>
        <p:spPr>
          <a:xfrm>
            <a:off x="6858000" y="2933700"/>
            <a:ext cx="4267200" cy="2677656"/>
          </a:xfrm>
          <a:prstGeom prst="rect">
            <a:avLst/>
          </a:prstGeom>
          <a:noFill/>
        </p:spPr>
        <p:txBody>
          <a:bodyPr wrap="square" rtlCol="0">
            <a:spAutoFit/>
          </a:bodyPr>
          <a:lstStyle/>
          <a:p>
            <a:r>
              <a:rPr lang="en-US" sz="2400" dirty="0"/>
              <a:t>Monthly Performance</a:t>
            </a:r>
          </a:p>
          <a:p>
            <a:endParaRPr lang="en-US" sz="2400" dirty="0"/>
          </a:p>
          <a:p>
            <a:r>
              <a:rPr lang="en-US" sz="2400" dirty="0"/>
              <a:t>May is the month with Peak engagement, followed by January, while February is the month with the lowest engagement</a:t>
            </a:r>
          </a:p>
        </p:txBody>
      </p:sp>
      <p:sp>
        <p:nvSpPr>
          <p:cNvPr id="18" name="TextBox 17">
            <a:extLst>
              <a:ext uri="{FF2B5EF4-FFF2-40B4-BE49-F238E27FC236}">
                <a16:creationId xmlns:a16="http://schemas.microsoft.com/office/drawing/2014/main" id="{BC860ADC-A4DB-4621-8730-11B78591D883}"/>
              </a:ext>
            </a:extLst>
          </p:cNvPr>
          <p:cNvSpPr txBox="1"/>
          <p:nvPr/>
        </p:nvSpPr>
        <p:spPr>
          <a:xfrm>
            <a:off x="12192000" y="3192840"/>
            <a:ext cx="4267200" cy="1938992"/>
          </a:xfrm>
          <a:prstGeom prst="rect">
            <a:avLst/>
          </a:prstGeom>
          <a:noFill/>
        </p:spPr>
        <p:txBody>
          <a:bodyPr wrap="square" rtlCol="0">
            <a:spAutoFit/>
          </a:bodyPr>
          <a:lstStyle/>
          <a:p>
            <a:r>
              <a:rPr lang="en-US" sz="2400" dirty="0"/>
              <a:t>Content Type</a:t>
            </a:r>
          </a:p>
          <a:p>
            <a:endParaRPr lang="en-US" sz="2400" dirty="0"/>
          </a:p>
          <a:p>
            <a:r>
              <a:rPr lang="en-US" sz="2400" dirty="0"/>
              <a:t>Photo has the highest engagement, followed by video, GIF and then audio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a:solidFill>
            <a:schemeClr val="accent1">
              <a:lumMod val="60000"/>
              <a:lumOff val="40000"/>
            </a:schemeClr>
          </a:solidFill>
        </p:grpSpPr>
        <p:grpSp>
          <p:nvGrpSpPr>
            <p:cNvPr id="11" name="Group 11"/>
            <p:cNvGrpSpPr>
              <a:grpSpLocks noChangeAspect="1"/>
            </p:cNvGrpSpPr>
            <p:nvPr/>
          </p:nvGrpSpPr>
          <p:grpSpPr>
            <a:xfrm>
              <a:off x="644072" y="410464"/>
              <a:ext cx="4083272" cy="4083272"/>
              <a:chOff x="0" y="0"/>
              <a:chExt cx="6350000" cy="6350000"/>
            </a:xfrm>
            <a:grpFill/>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6393" y="0"/>
            <a:ext cx="2386482" cy="10287000"/>
          </a:xfrm>
          <a:prstGeom prst="rect">
            <a:avLst/>
          </a:prstGeom>
          <a:solidFill>
            <a:schemeClr val="accent1">
              <a:lumMod val="60000"/>
              <a:lumOff val="40000"/>
            </a:schemeClr>
          </a:solidFill>
        </p:spPr>
      </p:sp>
      <p:grpSp>
        <p:nvGrpSpPr>
          <p:cNvPr id="23" name="Group 23"/>
          <p:cNvGrpSpPr/>
          <p:nvPr/>
        </p:nvGrpSpPr>
        <p:grpSpPr>
          <a:xfrm>
            <a:off x="16515246" y="-1685151"/>
            <a:ext cx="3545508" cy="3370302"/>
            <a:chOff x="0" y="0"/>
            <a:chExt cx="4727344" cy="4493736"/>
          </a:xfrm>
          <a:solidFill>
            <a:schemeClr val="accent1">
              <a:lumMod val="60000"/>
              <a:lumOff val="40000"/>
            </a:schemeClr>
          </a:solidFill>
        </p:grpSpPr>
        <p:grpSp>
          <p:nvGrpSpPr>
            <p:cNvPr id="24" name="Group 24"/>
            <p:cNvGrpSpPr>
              <a:grpSpLocks noChangeAspect="1"/>
            </p:cNvGrpSpPr>
            <p:nvPr/>
          </p:nvGrpSpPr>
          <p:grpSpPr>
            <a:xfrm>
              <a:off x="644072" y="410464"/>
              <a:ext cx="4083272" cy="4083272"/>
              <a:chOff x="0" y="0"/>
              <a:chExt cx="6350000" cy="6350000"/>
            </a:xfrm>
            <a:grpFill/>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DA948834-3330-440E-B4D7-ADF6FAF21A5C}"/>
              </a:ext>
            </a:extLst>
          </p:cNvPr>
          <p:cNvGraphicFramePr>
            <a:graphicFrameLocks/>
          </p:cNvGraphicFramePr>
          <p:nvPr>
            <p:extLst>
              <p:ext uri="{D42A27DB-BD31-4B8C-83A1-F6EECF244321}">
                <p14:modId xmlns:p14="http://schemas.microsoft.com/office/powerpoint/2010/main" val="197182992"/>
              </p:ext>
            </p:extLst>
          </p:nvPr>
        </p:nvGraphicFramePr>
        <p:xfrm>
          <a:off x="2724116" y="1685150"/>
          <a:ext cx="14941266" cy="746748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3" y="8814373"/>
            <a:ext cx="3545511" cy="3370302"/>
            <a:chOff x="-2" y="1"/>
            <a:chExt cx="4727347" cy="4493735"/>
          </a:xfrm>
        </p:grpSpPr>
        <p:grpSp>
          <p:nvGrpSpPr>
            <p:cNvPr id="11" name="Group 11"/>
            <p:cNvGrpSpPr>
              <a:grpSpLocks noChangeAspect="1"/>
            </p:cNvGrpSpPr>
            <p:nvPr/>
          </p:nvGrpSpPr>
          <p:grpSpPr>
            <a:xfrm>
              <a:off x="644073" y="410464"/>
              <a:ext cx="4083272" cy="4083272"/>
              <a:chOff x="2" y="0"/>
              <a:chExt cx="6350000" cy="6350000"/>
            </a:xfrm>
          </p:grpSpPr>
          <p:sp>
            <p:nvSpPr>
              <p:cNvPr id="12" name="Freeform 12"/>
              <p:cNvSpPr/>
              <p:nvPr/>
            </p:nvSpPr>
            <p:spPr>
              <a:xfrm>
                <a:off x="2"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accent1">
                  <a:lumMod val="60000"/>
                  <a:lumOff val="40000"/>
                </a:schemeClr>
              </a:solidFill>
              <a:ln>
                <a:solidFill>
                  <a:schemeClr val="accent1">
                    <a:lumMod val="60000"/>
                    <a:lumOff val="40000"/>
                  </a:schemeClr>
                </a:solidFill>
              </a:ln>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2" y="1"/>
              <a:ext cx="4083271"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chemeClr val="accent1">
              <a:lumMod val="60000"/>
              <a:lumOff val="40000"/>
            </a:schemeClr>
          </a:solidFill>
        </p:spPr>
      </p:sp>
      <p:grpSp>
        <p:nvGrpSpPr>
          <p:cNvPr id="23" name="Group 23"/>
          <p:cNvGrpSpPr/>
          <p:nvPr/>
        </p:nvGrpSpPr>
        <p:grpSpPr>
          <a:xfrm>
            <a:off x="16515246" y="-1685151"/>
            <a:ext cx="3545508" cy="3370302"/>
            <a:chOff x="0" y="0"/>
            <a:chExt cx="4727344" cy="4493736"/>
          </a:xfrm>
          <a:solidFill>
            <a:schemeClr val="accent1">
              <a:lumMod val="60000"/>
              <a:lumOff val="40000"/>
            </a:schemeClr>
          </a:solidFill>
        </p:grpSpPr>
        <p:grpSp>
          <p:nvGrpSpPr>
            <p:cNvPr id="24" name="Group 24"/>
            <p:cNvGrpSpPr>
              <a:grpSpLocks noChangeAspect="1"/>
            </p:cNvGrpSpPr>
            <p:nvPr/>
          </p:nvGrpSpPr>
          <p:grpSpPr>
            <a:xfrm>
              <a:off x="644072" y="410464"/>
              <a:ext cx="4083272" cy="4083272"/>
              <a:chOff x="0" y="0"/>
              <a:chExt cx="6350000" cy="6350000"/>
            </a:xfrm>
            <a:grpFill/>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grpFill/>
              <a:ln>
                <a:solidFill>
                  <a:schemeClr val="accent1">
                    <a:lumMod val="40000"/>
                    <a:lumOff val="60000"/>
                  </a:schemeClr>
                </a:solidFill>
              </a:ln>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4D2A6DD9-93C8-4393-8251-842B608EC0C8}"/>
              </a:ext>
            </a:extLst>
          </p:cNvPr>
          <p:cNvGraphicFramePr>
            <a:graphicFrameLocks/>
          </p:cNvGraphicFramePr>
          <p:nvPr>
            <p:extLst>
              <p:ext uri="{D42A27DB-BD31-4B8C-83A1-F6EECF244321}">
                <p14:modId xmlns:p14="http://schemas.microsoft.com/office/powerpoint/2010/main" val="3509008038"/>
              </p:ext>
            </p:extLst>
          </p:nvPr>
        </p:nvGraphicFramePr>
        <p:xfrm>
          <a:off x="2869536" y="781697"/>
          <a:ext cx="14351664" cy="8324573"/>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DEA78D4-0E31-4DA3-BBF9-8E57628A013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1017</TotalTime>
  <Words>383</Words>
  <Application>Microsoft Office PowerPoint</Application>
  <PresentationFormat>Custom</PresentationFormat>
  <Paragraphs>98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Arial Rounded MT Bold</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Joe Akpan</cp:lastModifiedBy>
  <cp:revision>38</cp:revision>
  <dcterms:created xsi:type="dcterms:W3CDTF">2006-08-16T00:00:00Z</dcterms:created>
  <dcterms:modified xsi:type="dcterms:W3CDTF">2025-03-26T18:29:26Z</dcterms:modified>
  <dc:identifier>DAEhDyfaYKE</dc:identifier>
</cp:coreProperties>
</file>